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8" r:id="rId6"/>
    <p:sldId id="257" r:id="rId7"/>
    <p:sldId id="258" r:id="rId8"/>
    <p:sldId id="259" r:id="rId9"/>
    <p:sldId id="260" r:id="rId10"/>
    <p:sldId id="269" r:id="rId11"/>
    <p:sldId id="263" r:id="rId12"/>
    <p:sldId id="264" r:id="rId13"/>
    <p:sldId id="265" r:id="rId14"/>
    <p:sldId id="266"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0B0DB4-221F-46E7-BFF2-8DE85229F1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CB6B0B1-76DB-45CC-8EC6-44DA2B5E1C64}">
      <dgm:prSet/>
      <dgm:spPr/>
      <dgm:t>
        <a:bodyPr/>
        <a:lstStyle/>
        <a:p>
          <a:r>
            <a:rPr lang="en-AU"/>
            <a:t>In case where we are only limited to one of similar user or item then we make user of the following approach . This makes us use each and every information possible to obtain the best prediction.</a:t>
          </a:r>
          <a:endParaRPr lang="en-US"/>
        </a:p>
      </dgm:t>
    </dgm:pt>
    <dgm:pt modelId="{92BF3520-B102-444E-896E-35CC98B84B03}" type="parTrans" cxnId="{5D6EF613-30B1-402E-8091-43453B312AEC}">
      <dgm:prSet/>
      <dgm:spPr/>
      <dgm:t>
        <a:bodyPr/>
        <a:lstStyle/>
        <a:p>
          <a:endParaRPr lang="en-US"/>
        </a:p>
      </dgm:t>
    </dgm:pt>
    <dgm:pt modelId="{8CB124B7-6BC7-419C-BE9C-5DF59D8A0057}" type="sibTrans" cxnId="{5D6EF613-30B1-402E-8091-43453B312AEC}">
      <dgm:prSet/>
      <dgm:spPr/>
      <dgm:t>
        <a:bodyPr/>
        <a:lstStyle/>
        <a:p>
          <a:endParaRPr lang="en-US"/>
        </a:p>
      </dgm:t>
    </dgm:pt>
    <dgm:pt modelId="{AC4C0085-4998-44DA-A986-C2D3901E48A2}">
      <dgm:prSet/>
      <dgm:spPr/>
      <dgm:t>
        <a:bodyPr/>
        <a:lstStyle/>
        <a:p>
          <a:r>
            <a:rPr lang="en-AU"/>
            <a:t>And of course the worst case scenario we just make it zero where we do not have both similar user and item.</a:t>
          </a:r>
          <a:endParaRPr lang="en-US"/>
        </a:p>
      </dgm:t>
    </dgm:pt>
    <dgm:pt modelId="{ADBD5E8F-EB27-45A4-8560-E66BDC6FC7C2}" type="parTrans" cxnId="{DFFF068E-08F9-433B-A2B6-B667A024A028}">
      <dgm:prSet/>
      <dgm:spPr/>
      <dgm:t>
        <a:bodyPr/>
        <a:lstStyle/>
        <a:p>
          <a:endParaRPr lang="en-US"/>
        </a:p>
      </dgm:t>
    </dgm:pt>
    <dgm:pt modelId="{66CE23E9-12E9-47E6-AE49-A0F78AEEA423}" type="sibTrans" cxnId="{DFFF068E-08F9-433B-A2B6-B667A024A028}">
      <dgm:prSet/>
      <dgm:spPr/>
      <dgm:t>
        <a:bodyPr/>
        <a:lstStyle/>
        <a:p>
          <a:endParaRPr lang="en-US"/>
        </a:p>
      </dgm:t>
    </dgm:pt>
    <dgm:pt modelId="{21E908A4-BA39-4B87-8D03-52B970E6ECF4}" type="pres">
      <dgm:prSet presAssocID="{6F0B0DB4-221F-46E7-BFF2-8DE85229F149}" presName="linear" presStyleCnt="0">
        <dgm:presLayoutVars>
          <dgm:animLvl val="lvl"/>
          <dgm:resizeHandles val="exact"/>
        </dgm:presLayoutVars>
      </dgm:prSet>
      <dgm:spPr/>
    </dgm:pt>
    <dgm:pt modelId="{A0015B19-53AC-4517-B190-67EBF47B570B}" type="pres">
      <dgm:prSet presAssocID="{3CB6B0B1-76DB-45CC-8EC6-44DA2B5E1C64}" presName="parentText" presStyleLbl="node1" presStyleIdx="0" presStyleCnt="2">
        <dgm:presLayoutVars>
          <dgm:chMax val="0"/>
          <dgm:bulletEnabled val="1"/>
        </dgm:presLayoutVars>
      </dgm:prSet>
      <dgm:spPr/>
    </dgm:pt>
    <dgm:pt modelId="{6A1E6FFC-C6AB-41F7-8DA6-A666008208A7}" type="pres">
      <dgm:prSet presAssocID="{8CB124B7-6BC7-419C-BE9C-5DF59D8A0057}" presName="spacer" presStyleCnt="0"/>
      <dgm:spPr/>
    </dgm:pt>
    <dgm:pt modelId="{DCDAC976-159A-4B00-BA65-B5C03264EEEC}" type="pres">
      <dgm:prSet presAssocID="{AC4C0085-4998-44DA-A986-C2D3901E48A2}" presName="parentText" presStyleLbl="node1" presStyleIdx="1" presStyleCnt="2">
        <dgm:presLayoutVars>
          <dgm:chMax val="0"/>
          <dgm:bulletEnabled val="1"/>
        </dgm:presLayoutVars>
      </dgm:prSet>
      <dgm:spPr/>
    </dgm:pt>
  </dgm:ptLst>
  <dgm:cxnLst>
    <dgm:cxn modelId="{5D6EF613-30B1-402E-8091-43453B312AEC}" srcId="{6F0B0DB4-221F-46E7-BFF2-8DE85229F149}" destId="{3CB6B0B1-76DB-45CC-8EC6-44DA2B5E1C64}" srcOrd="0" destOrd="0" parTransId="{92BF3520-B102-444E-896E-35CC98B84B03}" sibTransId="{8CB124B7-6BC7-419C-BE9C-5DF59D8A0057}"/>
    <dgm:cxn modelId="{36BD5C5C-2EC0-48DB-9142-62D268F9D5E6}" type="presOf" srcId="{6F0B0DB4-221F-46E7-BFF2-8DE85229F149}" destId="{21E908A4-BA39-4B87-8D03-52B970E6ECF4}" srcOrd="0" destOrd="0" presId="urn:microsoft.com/office/officeart/2005/8/layout/vList2"/>
    <dgm:cxn modelId="{DFFF068E-08F9-433B-A2B6-B667A024A028}" srcId="{6F0B0DB4-221F-46E7-BFF2-8DE85229F149}" destId="{AC4C0085-4998-44DA-A986-C2D3901E48A2}" srcOrd="1" destOrd="0" parTransId="{ADBD5E8F-EB27-45A4-8560-E66BDC6FC7C2}" sibTransId="{66CE23E9-12E9-47E6-AE49-A0F78AEEA423}"/>
    <dgm:cxn modelId="{EBEA3FBA-8765-4099-916D-4177B02BBE90}" type="presOf" srcId="{3CB6B0B1-76DB-45CC-8EC6-44DA2B5E1C64}" destId="{A0015B19-53AC-4517-B190-67EBF47B570B}" srcOrd="0" destOrd="0" presId="urn:microsoft.com/office/officeart/2005/8/layout/vList2"/>
    <dgm:cxn modelId="{C56017DA-FC44-4736-BA32-ADDCC4A55D2B}" type="presOf" srcId="{AC4C0085-4998-44DA-A986-C2D3901E48A2}" destId="{DCDAC976-159A-4B00-BA65-B5C03264EEEC}" srcOrd="0" destOrd="0" presId="urn:microsoft.com/office/officeart/2005/8/layout/vList2"/>
    <dgm:cxn modelId="{55CD84AA-3377-4DE5-AE11-D475BB2C1EF9}" type="presParOf" srcId="{21E908A4-BA39-4B87-8D03-52B970E6ECF4}" destId="{A0015B19-53AC-4517-B190-67EBF47B570B}" srcOrd="0" destOrd="0" presId="urn:microsoft.com/office/officeart/2005/8/layout/vList2"/>
    <dgm:cxn modelId="{2DC2E25E-DE8F-498E-9A03-6C0F795EDBE4}" type="presParOf" srcId="{21E908A4-BA39-4B87-8D03-52B970E6ECF4}" destId="{6A1E6FFC-C6AB-41F7-8DA6-A666008208A7}" srcOrd="1" destOrd="0" presId="urn:microsoft.com/office/officeart/2005/8/layout/vList2"/>
    <dgm:cxn modelId="{00285423-073B-4DC1-B104-8D884367D671}" type="presParOf" srcId="{21E908A4-BA39-4B87-8D03-52B970E6ECF4}" destId="{DCDAC976-159A-4B00-BA65-B5C03264EEEC}"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15B19-53AC-4517-B190-67EBF47B570B}">
      <dsp:nvSpPr>
        <dsp:cNvPr id="0" name=""/>
        <dsp:cNvSpPr/>
      </dsp:nvSpPr>
      <dsp:spPr>
        <a:xfrm>
          <a:off x="0" y="108990"/>
          <a:ext cx="4004479" cy="2059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In case where we are only limited to one of similar user or item then we make user of the following approach . This makes us use each and every information possible to obtain the best prediction.</a:t>
          </a:r>
          <a:endParaRPr lang="en-US" sz="2000" kern="1200"/>
        </a:p>
      </dsp:txBody>
      <dsp:txXfrm>
        <a:off x="100522" y="209512"/>
        <a:ext cx="3803435" cy="1858156"/>
      </dsp:txXfrm>
    </dsp:sp>
    <dsp:sp modelId="{DCDAC976-159A-4B00-BA65-B5C03264EEEC}">
      <dsp:nvSpPr>
        <dsp:cNvPr id="0" name=""/>
        <dsp:cNvSpPr/>
      </dsp:nvSpPr>
      <dsp:spPr>
        <a:xfrm>
          <a:off x="0" y="2225791"/>
          <a:ext cx="4004479" cy="2059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a:t>And of course the worst case scenario we just make it zero where we do not have both similar user and item.</a:t>
          </a:r>
          <a:endParaRPr lang="en-US" sz="2000" kern="1200"/>
        </a:p>
      </dsp:txBody>
      <dsp:txXfrm>
        <a:off x="100522" y="2326313"/>
        <a:ext cx="3803435" cy="18581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DFAC-A683-4BD4-B8B9-AA1A56A300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EEFEEAD-4485-420B-9415-9D432F4B0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62EE291-06A7-41EC-B974-361C1046080B}"/>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5" name="Footer Placeholder 4">
            <a:extLst>
              <a:ext uri="{FF2B5EF4-FFF2-40B4-BE49-F238E27FC236}">
                <a16:creationId xmlns:a16="http://schemas.microsoft.com/office/drawing/2014/main" id="{71E5E5EF-5586-41A4-8F9A-556AFE7FB56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0E0784F-70DB-4AA4-A05E-E8179B548CF7}"/>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3921840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C596-F6B5-419D-8CD9-54D64AE66A1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39906CE-825A-4359-A0BA-92AFA92A06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C752922-F850-4E77-B81F-5FB1E94ED904}"/>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5" name="Footer Placeholder 4">
            <a:extLst>
              <a:ext uri="{FF2B5EF4-FFF2-40B4-BE49-F238E27FC236}">
                <a16:creationId xmlns:a16="http://schemas.microsoft.com/office/drawing/2014/main" id="{CC2C5533-2EC8-4D03-B1EC-63A6F457E2A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BF1911-FE18-432E-8536-CEDFFA6EF61F}"/>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41215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C6BC26-72A4-43CE-9A1E-D76FEE0BC7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407760C-4E92-4130-88F3-CEA9196CCD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7263DE4-4F69-4E67-B3CE-8CBDDDF5BB00}"/>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5" name="Footer Placeholder 4">
            <a:extLst>
              <a:ext uri="{FF2B5EF4-FFF2-40B4-BE49-F238E27FC236}">
                <a16:creationId xmlns:a16="http://schemas.microsoft.com/office/drawing/2014/main" id="{F47C8DB4-7458-4884-B856-46D5B42117A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948822-EF58-4E98-83A5-62AFD393334D}"/>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130100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AAC34-2D8F-4BD5-82FC-79ACB7C2294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64229F4-2CF8-4C59-AC0B-44DF100A1D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B92E19E-9B82-4020-A632-C6A923DDB952}"/>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5" name="Footer Placeholder 4">
            <a:extLst>
              <a:ext uri="{FF2B5EF4-FFF2-40B4-BE49-F238E27FC236}">
                <a16:creationId xmlns:a16="http://schemas.microsoft.com/office/drawing/2014/main" id="{D711ADF6-D346-4B84-AFED-6C6A0C3776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1284BB-2843-4C3A-A051-F3FC44E03E47}"/>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550810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E608-7AF1-4461-8A50-A9D9BFD2D4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17A3563-63B6-4509-8AE1-C3A4E2DAD5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6992D-5C5E-4863-8BC5-C8020511F497}"/>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5" name="Footer Placeholder 4">
            <a:extLst>
              <a:ext uri="{FF2B5EF4-FFF2-40B4-BE49-F238E27FC236}">
                <a16:creationId xmlns:a16="http://schemas.microsoft.com/office/drawing/2014/main" id="{BA936530-D9AE-4B0C-8A73-6369CC841A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F643817-A4AA-4B90-A6FB-20D885F64404}"/>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374692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7906-25EA-4F30-9BA0-606A5773D30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B0355BF-1B76-4018-BB0A-B043EE2F23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F929BD6-F65C-4A36-9A24-881639914B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13591EF-66B9-4FCB-A3B8-93AD618126A5}"/>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6" name="Footer Placeholder 5">
            <a:extLst>
              <a:ext uri="{FF2B5EF4-FFF2-40B4-BE49-F238E27FC236}">
                <a16:creationId xmlns:a16="http://schemas.microsoft.com/office/drawing/2014/main" id="{CB90B7A5-2247-40A2-9ACE-FD2914FD9E1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3DB5A9D-54E4-460B-AC69-0155562C2124}"/>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279821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C5FE-321F-471D-9E71-EECF1AAD30F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1D30333-6F1A-4444-9D1A-85EF01010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F000FD-30BB-4FC7-9034-5C5C29E593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E2A7695-867E-4ACE-97CA-F724D7C29D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C2243A-150F-420F-87D5-71B632CA3D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6737C1B-CD81-4325-966D-D3A3DE038D74}"/>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8" name="Footer Placeholder 7">
            <a:extLst>
              <a:ext uri="{FF2B5EF4-FFF2-40B4-BE49-F238E27FC236}">
                <a16:creationId xmlns:a16="http://schemas.microsoft.com/office/drawing/2014/main" id="{710CD3BB-15F6-4B22-AE4C-F6F0651D658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9DE0080-54E0-473C-A949-E44770E91B84}"/>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3828325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4FEB-4869-43BF-86E6-140A686599F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690EC08-9394-450D-8553-1194DB2AF189}"/>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4" name="Footer Placeholder 3">
            <a:extLst>
              <a:ext uri="{FF2B5EF4-FFF2-40B4-BE49-F238E27FC236}">
                <a16:creationId xmlns:a16="http://schemas.microsoft.com/office/drawing/2014/main" id="{A1AFF986-576E-420F-B1ED-998EC31E0A3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C694859-BF23-4B8E-9FB9-8CCCF48EC917}"/>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1686602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B8970-05C8-48F9-A65E-C1ECE96D057B}"/>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3" name="Footer Placeholder 2">
            <a:extLst>
              <a:ext uri="{FF2B5EF4-FFF2-40B4-BE49-F238E27FC236}">
                <a16:creationId xmlns:a16="http://schemas.microsoft.com/office/drawing/2014/main" id="{A792CC85-FF9D-4355-91C5-D7459BC9B97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032026A-8C4D-4843-A639-E6D20C68B22C}"/>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1439941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6DF6-5FF0-4E60-AABF-4A25A8B12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A8C3568-ED78-4E87-8CF6-AFA7ED4BF6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5D28D5E-4508-4FB1-9061-B1878892B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D3DB19-4767-491A-AA0A-39BF2F015C6E}"/>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6" name="Footer Placeholder 5">
            <a:extLst>
              <a:ext uri="{FF2B5EF4-FFF2-40B4-BE49-F238E27FC236}">
                <a16:creationId xmlns:a16="http://schemas.microsoft.com/office/drawing/2014/main" id="{30488738-C901-4DB8-ACD3-722CFA93E02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C502CF7-15FE-47E4-B099-C26F0CDA9D76}"/>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263552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F927-0D34-46A9-BE42-26C9FCE5F3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ADAF322D-4324-461F-8E9C-4474E2FC12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65BBB60-6210-48D9-B2A5-6BD79D700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03BBD-9696-456A-B9E3-55C8FCAF6D8E}"/>
              </a:ext>
            </a:extLst>
          </p:cNvPr>
          <p:cNvSpPr>
            <a:spLocks noGrp="1"/>
          </p:cNvSpPr>
          <p:nvPr>
            <p:ph type="dt" sz="half" idx="10"/>
          </p:nvPr>
        </p:nvSpPr>
        <p:spPr/>
        <p:txBody>
          <a:bodyPr/>
          <a:lstStyle/>
          <a:p>
            <a:fld id="{E8051CC4-BDE1-4D6C-AD34-0CAC2896E385}" type="datetimeFigureOut">
              <a:rPr lang="en-AU" smtClean="0"/>
              <a:t>26/04/2023</a:t>
            </a:fld>
            <a:endParaRPr lang="en-AU"/>
          </a:p>
        </p:txBody>
      </p:sp>
      <p:sp>
        <p:nvSpPr>
          <p:cNvPr id="6" name="Footer Placeholder 5">
            <a:extLst>
              <a:ext uri="{FF2B5EF4-FFF2-40B4-BE49-F238E27FC236}">
                <a16:creationId xmlns:a16="http://schemas.microsoft.com/office/drawing/2014/main" id="{C5EE63B3-1F17-4E1F-9462-D2A16D38552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6B3B93F-29E7-425B-9993-AEF54DFF25D3}"/>
              </a:ext>
            </a:extLst>
          </p:cNvPr>
          <p:cNvSpPr>
            <a:spLocks noGrp="1"/>
          </p:cNvSpPr>
          <p:nvPr>
            <p:ph type="sldNum" sz="quarter" idx="12"/>
          </p:nvPr>
        </p:nvSpPr>
        <p:spPr/>
        <p:txBody>
          <a:bodyPr/>
          <a:lstStyle/>
          <a:p>
            <a:fld id="{907E4956-F7EB-4429-B8D6-0C7BBE9B5028}" type="slidenum">
              <a:rPr lang="en-AU" smtClean="0"/>
              <a:t>‹#›</a:t>
            </a:fld>
            <a:endParaRPr lang="en-AU"/>
          </a:p>
        </p:txBody>
      </p:sp>
    </p:spTree>
    <p:extLst>
      <p:ext uri="{BB962C8B-B14F-4D97-AF65-F5344CB8AC3E}">
        <p14:creationId xmlns:p14="http://schemas.microsoft.com/office/powerpoint/2010/main" val="194286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1BFADA-3B4A-4C7F-B6DF-F94166F54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405F707-CBAB-405F-9249-610334EFB8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0083468-6A96-4819-8301-B155C709CF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51CC4-BDE1-4D6C-AD34-0CAC2896E385}" type="datetimeFigureOut">
              <a:rPr lang="en-AU" smtClean="0"/>
              <a:t>26/04/2023</a:t>
            </a:fld>
            <a:endParaRPr lang="en-AU"/>
          </a:p>
        </p:txBody>
      </p:sp>
      <p:sp>
        <p:nvSpPr>
          <p:cNvPr id="5" name="Footer Placeholder 4">
            <a:extLst>
              <a:ext uri="{FF2B5EF4-FFF2-40B4-BE49-F238E27FC236}">
                <a16:creationId xmlns:a16="http://schemas.microsoft.com/office/drawing/2014/main" id="{098039BA-FA18-451F-BA7E-3E8F5D686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A7B08E5-6ED5-4E65-AAF7-F6CC3792A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7E4956-F7EB-4429-B8D6-0C7BBE9B5028}" type="slidenum">
              <a:rPr lang="en-AU" smtClean="0"/>
              <a:t>‹#›</a:t>
            </a:fld>
            <a:endParaRPr lang="en-AU"/>
          </a:p>
        </p:txBody>
      </p:sp>
    </p:spTree>
    <p:extLst>
      <p:ext uri="{BB962C8B-B14F-4D97-AF65-F5344CB8AC3E}">
        <p14:creationId xmlns:p14="http://schemas.microsoft.com/office/powerpoint/2010/main" val="485633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Data" Target="../diagrams/data1.xml"/><Relationship Id="rId11" Type="http://schemas.openxmlformats.org/officeDocument/2006/relationships/image" Target="../media/image11.png"/><Relationship Id="rId5" Type="http://schemas.openxmlformats.org/officeDocument/2006/relationships/image" Target="../media/image10.png"/><Relationship Id="rId10" Type="http://schemas.microsoft.com/office/2007/relationships/diagramDrawing" Target="../diagrams/drawing1.xml"/><Relationship Id="rId4" Type="http://schemas.openxmlformats.org/officeDocument/2006/relationships/image" Target="../media/image9.png"/><Relationship Id="rId9" Type="http://schemas.openxmlformats.org/officeDocument/2006/relationships/diagramColors" Target="../diagrams/colors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A218F1C9-8E97-4BEB-A9BB-4E954DBF9EF7}"/>
              </a:ext>
            </a:extLst>
          </p:cNvPr>
          <p:cNvSpPr>
            <a:spLocks noGrp="1"/>
          </p:cNvSpPr>
          <p:nvPr>
            <p:ph type="subTitle" idx="1"/>
          </p:nvPr>
        </p:nvSpPr>
        <p:spPr>
          <a:xfrm>
            <a:off x="4439633" y="4518923"/>
            <a:ext cx="3312734" cy="1141851"/>
          </a:xfrm>
          <a:noFill/>
        </p:spPr>
        <p:txBody>
          <a:bodyPr>
            <a:normAutofit/>
          </a:bodyPr>
          <a:lstStyle/>
          <a:p>
            <a:r>
              <a:rPr lang="en-AU" sz="2000">
                <a:solidFill>
                  <a:srgbClr val="080808"/>
                </a:solidFill>
              </a:rPr>
              <a:t>Karan Pradhan</a:t>
            </a:r>
          </a:p>
          <a:p>
            <a:r>
              <a:rPr lang="en-AU" sz="2000">
                <a:solidFill>
                  <a:srgbClr val="080808"/>
                </a:solidFill>
              </a:rPr>
              <a:t>S3814520:</a:t>
            </a:r>
          </a:p>
        </p:txBody>
      </p:sp>
      <p:sp>
        <p:nvSpPr>
          <p:cNvPr id="2" name="Title 1">
            <a:extLst>
              <a:ext uri="{FF2B5EF4-FFF2-40B4-BE49-F238E27FC236}">
                <a16:creationId xmlns:a16="http://schemas.microsoft.com/office/drawing/2014/main" id="{D6A3EEB8-B8F9-4A37-BAA3-1959C517ACA6}"/>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Effective Missing Data Prediction for Collaborative Filtering</a:t>
            </a:r>
            <a:endParaRPr lang="en-AU" sz="3600"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ustDataLst>
      <p:tags r:id="rId1"/>
    </p:custDataLst>
    <p:extLst>
      <p:ext uri="{BB962C8B-B14F-4D97-AF65-F5344CB8AC3E}">
        <p14:creationId xmlns:p14="http://schemas.microsoft.com/office/powerpoint/2010/main" val="3699828978"/>
      </p:ext>
    </p:extLst>
  </p:cSld>
  <p:clrMapOvr>
    <a:masterClrMapping/>
  </p:clrMapOvr>
  <mc:AlternateContent xmlns:mc="http://schemas.openxmlformats.org/markup-compatibility/2006" xmlns:p14="http://schemas.microsoft.com/office/powerpoint/2010/main">
    <mc:Choice Requires="p14">
      <p:transition spd="slow" p14:dur="2000" advTm="6885"/>
    </mc:Choice>
    <mc:Fallback xmlns="">
      <p:transition spd="slow" advTm="6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A618-AD4E-4582-B307-8430DB0CCE44}"/>
              </a:ext>
            </a:extLst>
          </p:cNvPr>
          <p:cNvSpPr>
            <a:spLocks noGrp="1"/>
          </p:cNvSpPr>
          <p:nvPr>
            <p:ph type="title"/>
          </p:nvPr>
        </p:nvSpPr>
        <p:spPr/>
        <p:txBody>
          <a:bodyPr>
            <a:normAutofit/>
          </a:bodyPr>
          <a:lstStyle/>
          <a:p>
            <a:r>
              <a:rPr lang="en-AU" sz="2800" dirty="0"/>
              <a:t>Here of we start the main frame work of the Algorithm provided.</a:t>
            </a:r>
          </a:p>
        </p:txBody>
      </p:sp>
      <p:sp>
        <p:nvSpPr>
          <p:cNvPr id="3" name="Content Placeholder 2">
            <a:extLst>
              <a:ext uri="{FF2B5EF4-FFF2-40B4-BE49-F238E27FC236}">
                <a16:creationId xmlns:a16="http://schemas.microsoft.com/office/drawing/2014/main" id="{96030117-6637-4768-87DF-4503302B03B5}"/>
              </a:ext>
            </a:extLst>
          </p:cNvPr>
          <p:cNvSpPr>
            <a:spLocks noGrp="1"/>
          </p:cNvSpPr>
          <p:nvPr>
            <p:ph idx="1"/>
          </p:nvPr>
        </p:nvSpPr>
        <p:spPr/>
        <p:txBody>
          <a:bodyPr>
            <a:normAutofit/>
          </a:bodyPr>
          <a:lstStyle/>
          <a:p>
            <a:r>
              <a:rPr lang="en-AU" sz="1600" dirty="0"/>
              <a:t>First as discussed earlier we bring forward the similar neighbour selection (a better improvisation to algorithms like Top-K neighbour selection)</a:t>
            </a:r>
          </a:p>
          <a:p>
            <a:r>
              <a:rPr lang="en-AU" sz="1600" dirty="0"/>
              <a:t>Major changes being we include a threshold to the weighted similarity for both user and item giving us similar item and users. Where significance weighting has to be greater than those threshold (ITA and THETA).</a:t>
            </a:r>
          </a:p>
          <a:p>
            <a:endParaRPr lang="en-AU" sz="1600" dirty="0"/>
          </a:p>
          <a:p>
            <a:pPr marL="0" indent="0">
              <a:buNone/>
            </a:pPr>
            <a:endParaRPr lang="en-AU" sz="1600" dirty="0"/>
          </a:p>
        </p:txBody>
      </p:sp>
      <p:pic>
        <p:nvPicPr>
          <p:cNvPr id="4" name="Picture 3">
            <a:extLst>
              <a:ext uri="{FF2B5EF4-FFF2-40B4-BE49-F238E27FC236}">
                <a16:creationId xmlns:a16="http://schemas.microsoft.com/office/drawing/2014/main" id="{2B731CBF-E663-4F7B-BF9B-1D0EE0E3C98E}"/>
              </a:ext>
            </a:extLst>
          </p:cNvPr>
          <p:cNvPicPr>
            <a:picLocks noChangeAspect="1"/>
          </p:cNvPicPr>
          <p:nvPr/>
        </p:nvPicPr>
        <p:blipFill>
          <a:blip r:embed="rId4"/>
          <a:stretch>
            <a:fillRect/>
          </a:stretch>
        </p:blipFill>
        <p:spPr>
          <a:xfrm>
            <a:off x="2590800" y="3429000"/>
            <a:ext cx="4401164" cy="457264"/>
          </a:xfrm>
          <a:prstGeom prst="rect">
            <a:avLst/>
          </a:prstGeom>
        </p:spPr>
      </p:pic>
      <p:pic>
        <p:nvPicPr>
          <p:cNvPr id="5" name="Picture 4">
            <a:extLst>
              <a:ext uri="{FF2B5EF4-FFF2-40B4-BE49-F238E27FC236}">
                <a16:creationId xmlns:a16="http://schemas.microsoft.com/office/drawing/2014/main" id="{6BBED2B7-B00A-4977-969E-996354C725CA}"/>
              </a:ext>
            </a:extLst>
          </p:cNvPr>
          <p:cNvPicPr>
            <a:picLocks noChangeAspect="1"/>
          </p:cNvPicPr>
          <p:nvPr/>
        </p:nvPicPr>
        <p:blipFill>
          <a:blip r:embed="rId5"/>
          <a:stretch>
            <a:fillRect/>
          </a:stretch>
        </p:blipFill>
        <p:spPr>
          <a:xfrm>
            <a:off x="2667010" y="4320386"/>
            <a:ext cx="4324954" cy="390580"/>
          </a:xfrm>
          <a:prstGeom prst="rect">
            <a:avLst/>
          </a:prstGeom>
        </p:spPr>
      </p:pic>
      <p:pic>
        <p:nvPicPr>
          <p:cNvPr id="6" name="Recorded Sound">
            <a:hlinkClick r:id="" action="ppaction://media"/>
            <a:extLst>
              <a:ext uri="{FF2B5EF4-FFF2-40B4-BE49-F238E27FC236}">
                <a16:creationId xmlns:a16="http://schemas.microsoft.com/office/drawing/2014/main" id="{675388AD-4A08-48F0-9D91-45A8CF68D0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20050" y="3051969"/>
            <a:ext cx="1898650" cy="1898650"/>
          </a:xfrm>
          <a:prstGeom prst="rect">
            <a:avLst/>
          </a:prstGeom>
        </p:spPr>
      </p:pic>
    </p:spTree>
    <p:extLst>
      <p:ext uri="{BB962C8B-B14F-4D97-AF65-F5344CB8AC3E}">
        <p14:creationId xmlns:p14="http://schemas.microsoft.com/office/powerpoint/2010/main" val="1430975160"/>
      </p:ext>
    </p:extLst>
  </p:cSld>
  <p:clrMapOvr>
    <a:masterClrMapping/>
  </p:clrMapOvr>
  <mc:AlternateContent xmlns:mc="http://schemas.openxmlformats.org/markup-compatibility/2006" xmlns:p14="http://schemas.microsoft.com/office/powerpoint/2010/main">
    <mc:Choice Requires="p14">
      <p:transition spd="slow" p14:dur="2000" advTm="163"/>
    </mc:Choice>
    <mc:Fallback xmlns="">
      <p:transition spd="slow" advTm="1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2EA254-6A33-4875-A75C-2CB80A632881}"/>
              </a:ext>
            </a:extLst>
          </p:cNvPr>
          <p:cNvSpPr>
            <a:spLocks noGrp="1"/>
          </p:cNvSpPr>
          <p:nvPr>
            <p:ph type="title"/>
          </p:nvPr>
        </p:nvSpPr>
        <p:spPr>
          <a:xfrm>
            <a:off x="643467" y="321734"/>
            <a:ext cx="10905066" cy="1135737"/>
          </a:xfrm>
        </p:spPr>
        <p:txBody>
          <a:bodyPr>
            <a:normAutofit/>
          </a:bodyPr>
          <a:lstStyle/>
          <a:p>
            <a:r>
              <a:rPr lang="en-AU" sz="3600"/>
              <a:t>Prediction of missing values:</a:t>
            </a:r>
          </a:p>
        </p:txBody>
      </p:sp>
      <p:sp>
        <p:nvSpPr>
          <p:cNvPr id="3" name="Content Placeholder 2">
            <a:extLst>
              <a:ext uri="{FF2B5EF4-FFF2-40B4-BE49-F238E27FC236}">
                <a16:creationId xmlns:a16="http://schemas.microsoft.com/office/drawing/2014/main" id="{9206C4FD-1B2B-4C5E-A091-D78841E0DDAB}"/>
              </a:ext>
            </a:extLst>
          </p:cNvPr>
          <p:cNvSpPr>
            <a:spLocks noGrp="1"/>
          </p:cNvSpPr>
          <p:nvPr>
            <p:ph idx="1"/>
          </p:nvPr>
        </p:nvSpPr>
        <p:spPr>
          <a:xfrm>
            <a:off x="643467" y="1782981"/>
            <a:ext cx="10905066" cy="4393982"/>
          </a:xfrm>
        </p:spPr>
        <p:txBody>
          <a:bodyPr>
            <a:normAutofit/>
          </a:bodyPr>
          <a:lstStyle/>
          <a:p>
            <a:r>
              <a:rPr lang="en-AU" sz="1600" dirty="0"/>
              <a:t>Here basically as discussed in the earlier slides we make complete use of all the data provided .</a:t>
            </a:r>
          </a:p>
          <a:p>
            <a:r>
              <a:rPr lang="en-AU" sz="1600" dirty="0"/>
              <a:t>In short again four conditions for prediction:</a:t>
            </a:r>
          </a:p>
          <a:p>
            <a:r>
              <a:rPr lang="en-AU" sz="1600" b="1" dirty="0"/>
              <a:t>1: There are both similar users and similar items:  </a:t>
            </a:r>
            <a:r>
              <a:rPr lang="en-AU" sz="1600" b="1" i="1" dirty="0"/>
              <a:t>Refer(</a:t>
            </a:r>
            <a:r>
              <a:rPr lang="en-AU" sz="1600" b="1" i="1" dirty="0" err="1"/>
              <a:t>eqn</a:t>
            </a:r>
            <a:r>
              <a:rPr lang="en-AU" sz="1600" b="1" i="1" dirty="0"/>
              <a:t> 8 below)</a:t>
            </a:r>
          </a:p>
          <a:p>
            <a:r>
              <a:rPr lang="en-AU" sz="1600" b="1" dirty="0"/>
              <a:t>2:There are similar items but no similar users. </a:t>
            </a:r>
            <a:r>
              <a:rPr lang="en-AU" sz="1600" b="1" i="1" dirty="0"/>
              <a:t>Refer to (</a:t>
            </a:r>
            <a:r>
              <a:rPr lang="en-AU" sz="1600" b="1" i="1" dirty="0" err="1"/>
              <a:t>eqn</a:t>
            </a:r>
            <a:r>
              <a:rPr lang="en-AU" sz="1600" b="1" i="1" dirty="0"/>
              <a:t> 10 slide 12 </a:t>
            </a:r>
            <a:r>
              <a:rPr lang="en-AU" sz="1600" b="1" dirty="0"/>
              <a:t>)</a:t>
            </a:r>
          </a:p>
          <a:p>
            <a:r>
              <a:rPr lang="en-AU" sz="1600" b="1" dirty="0"/>
              <a:t>3:There are similar users but no similar items:  </a:t>
            </a:r>
            <a:r>
              <a:rPr lang="en-AU" sz="1600" b="1" i="1" dirty="0"/>
              <a:t>Refer to (</a:t>
            </a:r>
            <a:r>
              <a:rPr lang="en-AU" sz="1600" b="1" i="1" dirty="0" err="1"/>
              <a:t>eqn</a:t>
            </a:r>
            <a:r>
              <a:rPr lang="en-AU" sz="1600" b="1" i="1" dirty="0"/>
              <a:t> 9 slide 12)</a:t>
            </a:r>
          </a:p>
          <a:p>
            <a:r>
              <a:rPr lang="en-AU" sz="1600" b="1" dirty="0"/>
              <a:t>4: No similar items and users the prediction is will be zero.</a:t>
            </a:r>
          </a:p>
          <a:p>
            <a:endParaRPr lang="en-AU" sz="1600" b="1" dirty="0"/>
          </a:p>
          <a:p>
            <a:endParaRPr lang="en-AU" sz="1600" dirty="0"/>
          </a:p>
          <a:p>
            <a:endParaRPr lang="en-AU" sz="1600" dirty="0"/>
          </a:p>
        </p:txBody>
      </p:sp>
      <p:sp>
        <p:nvSpPr>
          <p:cNvPr id="23"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Recorded Sound">
            <a:hlinkClick r:id="" action="ppaction://media"/>
            <a:extLst>
              <a:ext uri="{FF2B5EF4-FFF2-40B4-BE49-F238E27FC236}">
                <a16:creationId xmlns:a16="http://schemas.microsoft.com/office/drawing/2014/main" id="{EFE26D47-7EA5-4358-9607-67708C0A82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02469" y="1626021"/>
            <a:ext cx="1273032" cy="1273032"/>
          </a:xfrm>
          <a:prstGeom prst="rect">
            <a:avLst/>
          </a:prstGeom>
        </p:spPr>
      </p:pic>
      <p:pic>
        <p:nvPicPr>
          <p:cNvPr id="19" name="Picture 18">
            <a:extLst>
              <a:ext uri="{FF2B5EF4-FFF2-40B4-BE49-F238E27FC236}">
                <a16:creationId xmlns:a16="http://schemas.microsoft.com/office/drawing/2014/main" id="{70078399-25B5-41C8-B62E-39CA80EE762B}"/>
              </a:ext>
            </a:extLst>
          </p:cNvPr>
          <p:cNvPicPr>
            <a:picLocks noChangeAspect="1"/>
          </p:cNvPicPr>
          <p:nvPr/>
        </p:nvPicPr>
        <p:blipFill>
          <a:blip r:embed="rId5"/>
          <a:stretch>
            <a:fillRect/>
          </a:stretch>
        </p:blipFill>
        <p:spPr>
          <a:xfrm>
            <a:off x="1810709" y="3979972"/>
            <a:ext cx="5260651" cy="2017580"/>
          </a:xfrm>
          <a:prstGeom prst="rect">
            <a:avLst/>
          </a:prstGeom>
        </p:spPr>
      </p:pic>
    </p:spTree>
    <p:extLst>
      <p:ext uri="{BB962C8B-B14F-4D97-AF65-F5344CB8AC3E}">
        <p14:creationId xmlns:p14="http://schemas.microsoft.com/office/powerpoint/2010/main" val="1427274646"/>
      </p:ext>
    </p:extLst>
  </p:cSld>
  <p:clrMapOvr>
    <a:masterClrMapping/>
  </p:clrMapOvr>
  <mc:AlternateContent xmlns:mc="http://schemas.openxmlformats.org/markup-compatibility/2006" xmlns:p14="http://schemas.microsoft.com/office/powerpoint/2010/main">
    <mc:Choice Requires="p14">
      <p:transition spd="slow" p14:dur="2000" advTm="170"/>
    </mc:Choice>
    <mc:Fallback xmlns="">
      <p:transition spd="slow" advTm="1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13">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33" name="Rectangle 14">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15">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36ACE85-8F1A-4E9B-B765-33F17C339A25}"/>
              </a:ext>
            </a:extLst>
          </p:cNvPr>
          <p:cNvPicPr>
            <a:picLocks noChangeAspect="1"/>
          </p:cNvPicPr>
          <p:nvPr/>
        </p:nvPicPr>
        <p:blipFill>
          <a:blip r:embed="rId4"/>
          <a:stretch>
            <a:fillRect/>
          </a:stretch>
        </p:blipFill>
        <p:spPr>
          <a:xfrm>
            <a:off x="643467" y="1832932"/>
            <a:ext cx="4976283" cy="1604850"/>
          </a:xfrm>
          <a:prstGeom prst="rect">
            <a:avLst/>
          </a:prstGeom>
        </p:spPr>
      </p:pic>
      <p:pic>
        <p:nvPicPr>
          <p:cNvPr id="6" name="Content Placeholder 3">
            <a:extLst>
              <a:ext uri="{FF2B5EF4-FFF2-40B4-BE49-F238E27FC236}">
                <a16:creationId xmlns:a16="http://schemas.microsoft.com/office/drawing/2014/main" id="{F1C90A3D-4537-491A-994B-339F80E0C62E}"/>
              </a:ext>
            </a:extLst>
          </p:cNvPr>
          <p:cNvPicPr>
            <a:picLocks noChangeAspect="1"/>
          </p:cNvPicPr>
          <p:nvPr/>
        </p:nvPicPr>
        <p:blipFill>
          <a:blip r:embed="rId5"/>
          <a:stretch>
            <a:fillRect/>
          </a:stretch>
        </p:blipFill>
        <p:spPr>
          <a:xfrm>
            <a:off x="643467" y="4195924"/>
            <a:ext cx="4090458" cy="1186233"/>
          </a:xfrm>
          <a:prstGeom prst="rect">
            <a:avLst/>
          </a:prstGeom>
        </p:spPr>
      </p:pic>
      <p:graphicFrame>
        <p:nvGraphicFramePr>
          <p:cNvPr id="22" name="Content Placeholder 2">
            <a:extLst>
              <a:ext uri="{FF2B5EF4-FFF2-40B4-BE49-F238E27FC236}">
                <a16:creationId xmlns:a16="http://schemas.microsoft.com/office/drawing/2014/main" id="{8F40E8C4-7ED3-4312-BDCE-BC53D4281E1C}"/>
              </a:ext>
            </a:extLst>
          </p:cNvPr>
          <p:cNvGraphicFramePr>
            <a:graphicFrameLocks noGrp="1"/>
          </p:cNvGraphicFramePr>
          <p:nvPr>
            <p:ph idx="1"/>
          </p:nvPr>
        </p:nvGraphicFramePr>
        <p:xfrm>
          <a:off x="7544052" y="1782981"/>
          <a:ext cx="4004479" cy="439398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35" name="Group 17">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36" name="Isosceles Triangle 18">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9">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C03A16B8-17FD-4D21-BC14-5A70199D0457}"/>
              </a:ext>
            </a:extLst>
          </p:cNvPr>
          <p:cNvPicPr>
            <a:picLocks noChangeAspect="1"/>
          </p:cNvPicPr>
          <p:nvPr/>
        </p:nvPicPr>
        <p:blipFill>
          <a:blip r:embed="rId11"/>
          <a:stretch>
            <a:fillRect/>
          </a:stretch>
        </p:blipFill>
        <p:spPr>
          <a:xfrm>
            <a:off x="399406" y="5628141"/>
            <a:ext cx="4429769" cy="716387"/>
          </a:xfrm>
          <a:prstGeom prst="rect">
            <a:avLst/>
          </a:prstGeom>
        </p:spPr>
      </p:pic>
      <p:pic>
        <p:nvPicPr>
          <p:cNvPr id="10" name="Recorded Sound">
            <a:hlinkClick r:id="" action="ppaction://media"/>
            <a:extLst>
              <a:ext uri="{FF2B5EF4-FFF2-40B4-BE49-F238E27FC236}">
                <a16:creationId xmlns:a16="http://schemas.microsoft.com/office/drawing/2014/main" id="{2AAEA35D-6986-444C-A9EF-FAAC3371EB5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6253944" y="343857"/>
            <a:ext cx="1489075" cy="1489075"/>
          </a:xfrm>
          <a:prstGeom prst="rect">
            <a:avLst/>
          </a:prstGeom>
        </p:spPr>
      </p:pic>
    </p:spTree>
    <p:extLst>
      <p:ext uri="{BB962C8B-B14F-4D97-AF65-F5344CB8AC3E}">
        <p14:creationId xmlns:p14="http://schemas.microsoft.com/office/powerpoint/2010/main" val="3535724141"/>
      </p:ext>
    </p:extLst>
  </p:cSld>
  <p:clrMapOvr>
    <a:masterClrMapping/>
  </p:clrMapOvr>
  <mc:AlternateContent xmlns:mc="http://schemas.openxmlformats.org/markup-compatibility/2006" xmlns:p14="http://schemas.microsoft.com/office/powerpoint/2010/main">
    <mc:Choice Requires="p14">
      <p:transition spd="slow" p14:dur="2000" advTm="4371"/>
    </mc:Choice>
    <mc:Fallback xmlns="">
      <p:transition spd="slow" advTm="43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2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16D1EE-F074-4BC0-8905-9A9419B0C17D}"/>
              </a:ext>
            </a:extLst>
          </p:cNvPr>
          <p:cNvSpPr>
            <a:spLocks noGrp="1"/>
          </p:cNvSpPr>
          <p:nvPr>
            <p:ph type="title"/>
          </p:nvPr>
        </p:nvSpPr>
        <p:spPr>
          <a:xfrm>
            <a:off x="643467" y="321734"/>
            <a:ext cx="10905066" cy="1135737"/>
          </a:xfrm>
        </p:spPr>
        <p:txBody>
          <a:bodyPr>
            <a:normAutofit/>
          </a:bodyPr>
          <a:lstStyle/>
          <a:p>
            <a:r>
              <a:rPr lang="en-AU" sz="3600" dirty="0"/>
              <a:t>A brief information of  solution from the report:</a:t>
            </a:r>
          </a:p>
        </p:txBody>
      </p:sp>
      <p:sp>
        <p:nvSpPr>
          <p:cNvPr id="3" name="Content Placeholder 2">
            <a:extLst>
              <a:ext uri="{FF2B5EF4-FFF2-40B4-BE49-F238E27FC236}">
                <a16:creationId xmlns:a16="http://schemas.microsoft.com/office/drawing/2014/main" id="{091C3224-F438-4F99-AB08-155B2E7FEA6B}"/>
              </a:ext>
            </a:extLst>
          </p:cNvPr>
          <p:cNvSpPr>
            <a:spLocks noGrp="1"/>
          </p:cNvSpPr>
          <p:nvPr>
            <p:ph idx="1"/>
          </p:nvPr>
        </p:nvSpPr>
        <p:spPr>
          <a:xfrm>
            <a:off x="643467" y="1782981"/>
            <a:ext cx="10905066" cy="4393982"/>
          </a:xfrm>
        </p:spPr>
        <p:txBody>
          <a:bodyPr>
            <a:normAutofit/>
          </a:bodyPr>
          <a:lstStyle/>
          <a:p>
            <a:r>
              <a:rPr lang="en-AU" sz="2000" dirty="0"/>
              <a:t>1: Start by Calculating the PCC as usual but in this case for both user and item.</a:t>
            </a:r>
          </a:p>
          <a:p>
            <a:r>
              <a:rPr lang="en-AU" sz="2000" dirty="0"/>
              <a:t>2:Calculate significance weight for both user and item.</a:t>
            </a:r>
          </a:p>
          <a:p>
            <a:r>
              <a:rPr lang="en-AU" sz="2000" dirty="0"/>
              <a:t>3:</a:t>
            </a:r>
            <a:r>
              <a:rPr lang="en-AU" sz="2000" dirty="0">
                <a:solidFill>
                  <a:schemeClr val="accent2">
                    <a:lumMod val="75000"/>
                  </a:schemeClr>
                </a:solidFill>
              </a:rPr>
              <a:t>The main idea starts here: </a:t>
            </a:r>
          </a:p>
          <a:p>
            <a:r>
              <a:rPr lang="en-AU" sz="2000" dirty="0">
                <a:solidFill>
                  <a:schemeClr val="accent2">
                    <a:lumMod val="75000"/>
                  </a:schemeClr>
                </a:solidFill>
              </a:rPr>
              <a:t>       Find similar users and similar items but now we bound them with a threshold ITA for user and THETA for items.(First step to tackle the drawback of K-Top Neighbours)</a:t>
            </a:r>
          </a:p>
          <a:p>
            <a:r>
              <a:rPr lang="en-AU" sz="2000" dirty="0">
                <a:solidFill>
                  <a:schemeClr val="accent2">
                    <a:lumMod val="75000"/>
                  </a:schemeClr>
                </a:solidFill>
              </a:rPr>
              <a:t>       Similar user and items-&gt; basically are all set of similar item and user.</a:t>
            </a:r>
          </a:p>
          <a:p>
            <a:r>
              <a:rPr lang="en-AU" sz="2000" dirty="0">
                <a:solidFill>
                  <a:schemeClr val="accent2">
                    <a:lumMod val="75000"/>
                  </a:schemeClr>
                </a:solidFill>
              </a:rPr>
              <a:t>        Unlike K-Top Neighbours where we look over only K number of neighbours.(inaccurate approach).</a:t>
            </a:r>
          </a:p>
          <a:p>
            <a:r>
              <a:rPr lang="en-AU" sz="2000" dirty="0">
                <a:solidFill>
                  <a:schemeClr val="accent2">
                    <a:lumMod val="75000"/>
                  </a:schemeClr>
                </a:solidFill>
              </a:rPr>
              <a:t>        Following by where we do the effective data prediction. By Meeting some conditions as explained in slides to come.</a:t>
            </a:r>
            <a:endParaRPr lang="en-AU" sz="2000" dirty="0"/>
          </a:p>
          <a:p>
            <a:endParaRPr lang="en-AU"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ntro">
            <a:hlinkClick r:id="" action="ppaction://media"/>
            <a:extLst>
              <a:ext uri="{FF2B5EF4-FFF2-40B4-BE49-F238E27FC236}">
                <a16:creationId xmlns:a16="http://schemas.microsoft.com/office/drawing/2014/main" id="{9E90221E-457D-44BB-8A7F-79ECFB03B7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58066" y="713332"/>
            <a:ext cx="1273031" cy="1273031"/>
          </a:xfrm>
          <a:prstGeom prst="rect">
            <a:avLst/>
          </a:prstGeom>
        </p:spPr>
      </p:pic>
    </p:spTree>
    <p:extLst>
      <p:ext uri="{BB962C8B-B14F-4D97-AF65-F5344CB8AC3E}">
        <p14:creationId xmlns:p14="http://schemas.microsoft.com/office/powerpoint/2010/main" val="759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6F69A0-7F12-4788-BF3B-6BE06D47B81B}"/>
              </a:ext>
            </a:extLst>
          </p:cNvPr>
          <p:cNvSpPr>
            <a:spLocks noGrp="1"/>
          </p:cNvSpPr>
          <p:nvPr>
            <p:ph type="title"/>
          </p:nvPr>
        </p:nvSpPr>
        <p:spPr>
          <a:xfrm>
            <a:off x="643467" y="321734"/>
            <a:ext cx="10905066" cy="1135737"/>
          </a:xfrm>
        </p:spPr>
        <p:txBody>
          <a:bodyPr>
            <a:normAutofit/>
          </a:bodyPr>
          <a:lstStyle/>
          <a:p>
            <a:r>
              <a:rPr lang="en-US" sz="2500" dirty="0"/>
              <a:t> Approaches discussed in the Report:</a:t>
            </a:r>
            <a:endParaRPr lang="en-AU" sz="2500" dirty="0"/>
          </a:p>
        </p:txBody>
      </p:sp>
      <p:sp>
        <p:nvSpPr>
          <p:cNvPr id="3" name="Content Placeholder 2">
            <a:extLst>
              <a:ext uri="{FF2B5EF4-FFF2-40B4-BE49-F238E27FC236}">
                <a16:creationId xmlns:a16="http://schemas.microsoft.com/office/drawing/2014/main" id="{D1891ECA-5A5B-45CF-9A0C-A3A2B6DE9DE5}"/>
              </a:ext>
            </a:extLst>
          </p:cNvPr>
          <p:cNvSpPr>
            <a:spLocks noGrp="1"/>
          </p:cNvSpPr>
          <p:nvPr>
            <p:ph idx="1"/>
          </p:nvPr>
        </p:nvSpPr>
        <p:spPr>
          <a:xfrm>
            <a:off x="643467" y="1782981"/>
            <a:ext cx="10905066" cy="4393982"/>
          </a:xfrm>
        </p:spPr>
        <p:txBody>
          <a:bodyPr>
            <a:normAutofit/>
          </a:bodyPr>
          <a:lstStyle/>
          <a:p>
            <a:r>
              <a:rPr lang="en-AU" sz="1700" dirty="0"/>
              <a:t>From the given report we get to know the Two main approach for Collaborative filtering approach:</a:t>
            </a:r>
          </a:p>
          <a:p>
            <a:r>
              <a:rPr lang="en-AU" sz="1700" b="1" dirty="0"/>
              <a:t>Memory based approach:</a:t>
            </a:r>
          </a:p>
          <a:p>
            <a:r>
              <a:rPr lang="en-AU" sz="1700" dirty="0"/>
              <a:t>If we look at the memory based approach we get to know that it has two approach Item based and the user based approach.</a:t>
            </a:r>
          </a:p>
          <a:p>
            <a:r>
              <a:rPr lang="en-AU" sz="1700" dirty="0"/>
              <a:t>Here simple user based approach we try to find rating of active user considering the rating of  similar users and similarly for item based we predict by overviewing the similar item the active user has enumerated.</a:t>
            </a:r>
          </a:p>
          <a:p>
            <a:r>
              <a:rPr lang="en-AU" sz="1700" dirty="0"/>
              <a:t>Here both the method uses PCC algorithm and also considered more ideal than other algorithms.</a:t>
            </a:r>
          </a:p>
          <a:p>
            <a:r>
              <a:rPr lang="en-AU" sz="1700" b="1" dirty="0"/>
              <a:t>Model based approach:</a:t>
            </a:r>
          </a:p>
          <a:p>
            <a:r>
              <a:rPr lang="en-AU" sz="1700" dirty="0"/>
              <a:t>The model based approach we basically use the training dataset from a already defined model .</a:t>
            </a:r>
          </a:p>
          <a:p>
            <a:r>
              <a:rPr lang="en-AU" sz="1700" dirty="0"/>
              <a:t>Here its just a simple Hierarchical clustering approach , which is often used for small data, usually time consuming and not as effective as memory based. </a:t>
            </a:r>
          </a:p>
          <a:p>
            <a:r>
              <a:rPr lang="en-AU" sz="1700" dirty="0"/>
              <a:t>Other Approaches: Other approaches also had an approach towards solving data sparsity here the sparsity issues was dealt by deleting negligible user and items.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1469667"/>
      </p:ext>
    </p:extLst>
  </p:cSld>
  <p:clrMapOvr>
    <a:masterClrMapping/>
  </p:clrMapOvr>
  <mc:AlternateContent xmlns:mc="http://schemas.openxmlformats.org/markup-compatibility/2006" xmlns:p14="http://schemas.microsoft.com/office/powerpoint/2010/main">
    <mc:Choice Requires="p14">
      <p:transition spd="slow" p14:dur="2000" advTm="18338"/>
    </mc:Choice>
    <mc:Fallback xmlns="">
      <p:transition spd="slow" advTm="1833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1E8F-98CC-4966-A22E-4C9E68543732}"/>
              </a:ext>
            </a:extLst>
          </p:cNvPr>
          <p:cNvSpPr>
            <a:spLocks noGrp="1"/>
          </p:cNvSpPr>
          <p:nvPr>
            <p:ph type="title"/>
          </p:nvPr>
        </p:nvSpPr>
        <p:spPr/>
        <p:txBody>
          <a:bodyPr/>
          <a:lstStyle/>
          <a:p>
            <a:r>
              <a:rPr lang="en-AU" dirty="0"/>
              <a:t>Significance weight computation:</a:t>
            </a:r>
          </a:p>
        </p:txBody>
      </p:sp>
      <p:sp>
        <p:nvSpPr>
          <p:cNvPr id="3" name="Content Placeholder 2">
            <a:extLst>
              <a:ext uri="{FF2B5EF4-FFF2-40B4-BE49-F238E27FC236}">
                <a16:creationId xmlns:a16="http://schemas.microsoft.com/office/drawing/2014/main" id="{3AEE5BC7-25EE-459D-A59F-C7B4BD21084B}"/>
              </a:ext>
            </a:extLst>
          </p:cNvPr>
          <p:cNvSpPr>
            <a:spLocks noGrp="1"/>
          </p:cNvSpPr>
          <p:nvPr>
            <p:ph idx="1"/>
          </p:nvPr>
        </p:nvSpPr>
        <p:spPr/>
        <p:txBody>
          <a:bodyPr>
            <a:normAutofit/>
          </a:bodyPr>
          <a:lstStyle/>
          <a:p>
            <a:pPr marL="0" indent="0">
              <a:buNone/>
            </a:pPr>
            <a:r>
              <a:rPr lang="en-AU" sz="1600" dirty="0"/>
              <a:t>Pearson Correlation Coefficient: As we discussed earlier PCC is one of the often used algorithm for collaborative filtering.</a:t>
            </a:r>
          </a:p>
          <a:p>
            <a:pPr marL="0" indent="0">
              <a:buNone/>
            </a:pPr>
            <a:r>
              <a:rPr lang="en-AU" sz="1600" dirty="0"/>
              <a:t>In short we do similarity computation for both item and user, where we define the similarity between two users for user based and similarly for the item based we see the similarity between two items.</a:t>
            </a:r>
          </a:p>
          <a:p>
            <a:pPr marL="0" indent="0">
              <a:buNone/>
            </a:pPr>
            <a:r>
              <a:rPr lang="en-AU" sz="1600" dirty="0"/>
              <a:t>Although being more affective and having better performance, we get to see that PCC still has some drawbacks. What happens is that when we find the similarities of a user who has rated a few items similarly  but in actual they may not have the corresponding performance , hence sometimes we see overestimation happening.</a:t>
            </a:r>
          </a:p>
          <a:p>
            <a:pPr marL="0" indent="0">
              <a:buNone/>
            </a:pPr>
            <a:r>
              <a:rPr lang="en-AU" sz="1600" dirty="0"/>
              <a:t>For the above flaw in the Algorithm a modified similarity equation was brought out .</a:t>
            </a:r>
          </a:p>
          <a:p>
            <a:pPr marL="0" indent="0">
              <a:buNone/>
            </a:pPr>
            <a:endParaRPr lang="en-AU" sz="1600" dirty="0"/>
          </a:p>
          <a:p>
            <a:pPr marL="0" indent="0">
              <a:buNone/>
            </a:pPr>
            <a:endParaRPr lang="en-AU" sz="1600" dirty="0"/>
          </a:p>
        </p:txBody>
      </p:sp>
      <p:pic>
        <p:nvPicPr>
          <p:cNvPr id="7" name="Picture 6">
            <a:extLst>
              <a:ext uri="{FF2B5EF4-FFF2-40B4-BE49-F238E27FC236}">
                <a16:creationId xmlns:a16="http://schemas.microsoft.com/office/drawing/2014/main" id="{C245C4C0-24DF-4085-94EE-7052828E652C}"/>
              </a:ext>
            </a:extLst>
          </p:cNvPr>
          <p:cNvPicPr>
            <a:picLocks noChangeAspect="1"/>
          </p:cNvPicPr>
          <p:nvPr/>
        </p:nvPicPr>
        <p:blipFill>
          <a:blip r:embed="rId2"/>
          <a:stretch>
            <a:fillRect/>
          </a:stretch>
        </p:blipFill>
        <p:spPr>
          <a:xfrm>
            <a:off x="714131" y="3924273"/>
            <a:ext cx="3486637" cy="381053"/>
          </a:xfrm>
          <a:prstGeom prst="rect">
            <a:avLst/>
          </a:prstGeom>
        </p:spPr>
      </p:pic>
      <p:pic>
        <p:nvPicPr>
          <p:cNvPr id="9" name="Picture 8">
            <a:extLst>
              <a:ext uri="{FF2B5EF4-FFF2-40B4-BE49-F238E27FC236}">
                <a16:creationId xmlns:a16="http://schemas.microsoft.com/office/drawing/2014/main" id="{B991B42F-77CF-4B3F-ADBB-5CC0D59587AA}"/>
              </a:ext>
            </a:extLst>
          </p:cNvPr>
          <p:cNvPicPr>
            <a:picLocks noChangeAspect="1"/>
          </p:cNvPicPr>
          <p:nvPr/>
        </p:nvPicPr>
        <p:blipFill>
          <a:blip r:embed="rId3"/>
          <a:stretch>
            <a:fillRect/>
          </a:stretch>
        </p:blipFill>
        <p:spPr>
          <a:xfrm>
            <a:off x="5086110" y="3952851"/>
            <a:ext cx="3429479" cy="323895"/>
          </a:xfrm>
          <a:prstGeom prst="rect">
            <a:avLst/>
          </a:prstGeom>
        </p:spPr>
      </p:pic>
    </p:spTree>
    <p:extLst>
      <p:ext uri="{BB962C8B-B14F-4D97-AF65-F5344CB8AC3E}">
        <p14:creationId xmlns:p14="http://schemas.microsoft.com/office/powerpoint/2010/main" val="2968829509"/>
      </p:ext>
    </p:extLst>
  </p:cSld>
  <p:clrMapOvr>
    <a:masterClrMapping/>
  </p:clrMapOvr>
  <mc:AlternateContent xmlns:mc="http://schemas.openxmlformats.org/markup-compatibility/2006" xmlns:p14="http://schemas.microsoft.com/office/powerpoint/2010/main">
    <mc:Choice Requires="p14">
      <p:transition spd="slow" p14:dur="2000" advTm="6938"/>
    </mc:Choice>
    <mc:Fallback xmlns="">
      <p:transition spd="slow" advTm="693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E87B9-AFE3-40FC-96B4-A727CF048757}"/>
              </a:ext>
            </a:extLst>
          </p:cNvPr>
          <p:cNvSpPr>
            <a:spLocks noGrp="1"/>
          </p:cNvSpPr>
          <p:nvPr>
            <p:ph type="title"/>
          </p:nvPr>
        </p:nvSpPr>
        <p:spPr/>
        <p:txBody>
          <a:bodyPr/>
          <a:lstStyle/>
          <a:p>
            <a:r>
              <a:rPr lang="en-AU" dirty="0"/>
              <a:t>Similar Neighbour selection:</a:t>
            </a:r>
          </a:p>
        </p:txBody>
      </p:sp>
      <p:sp>
        <p:nvSpPr>
          <p:cNvPr id="3" name="Content Placeholder 2">
            <a:extLst>
              <a:ext uri="{FF2B5EF4-FFF2-40B4-BE49-F238E27FC236}">
                <a16:creationId xmlns:a16="http://schemas.microsoft.com/office/drawing/2014/main" id="{D26A9B67-3E3C-4F85-9694-27FBF832765F}"/>
              </a:ext>
            </a:extLst>
          </p:cNvPr>
          <p:cNvSpPr>
            <a:spLocks noGrp="1"/>
          </p:cNvSpPr>
          <p:nvPr>
            <p:ph idx="1"/>
          </p:nvPr>
        </p:nvSpPr>
        <p:spPr/>
        <p:txBody>
          <a:bodyPr>
            <a:normAutofit/>
          </a:bodyPr>
          <a:lstStyle/>
          <a:p>
            <a:r>
              <a:rPr lang="en-AU" sz="1600" dirty="0"/>
              <a:t>To start with predicting the missing values in the data. We first looked upon the similar neighbour selection concept.</a:t>
            </a:r>
          </a:p>
          <a:p>
            <a:r>
              <a:rPr lang="en-AU" sz="1600" dirty="0"/>
              <a:t>Selecting the right neighbour with respect to the current user will give us a better prediction for missing data.</a:t>
            </a:r>
          </a:p>
          <a:p>
            <a:r>
              <a:rPr lang="en-AU" sz="1600" dirty="0"/>
              <a:t>Going Back to what we did previously(in our tutorial) we implemented the Top-N neighbour selection algorithm.</a:t>
            </a:r>
          </a:p>
          <a:p>
            <a:r>
              <a:rPr lang="en-AU" sz="1600" dirty="0"/>
              <a:t>Now to overcome the flaw in this algorithm by not just looking over the top K most similar user/items we introduce item similarity  threshold (ITA and THETA) .</a:t>
            </a:r>
          </a:p>
          <a:p>
            <a:r>
              <a:rPr lang="en-AU" sz="1600" dirty="0"/>
              <a:t>Here we basically validate that the similarity between the neighbours and the current user an the item is above the threshold.</a:t>
            </a:r>
          </a:p>
          <a:p>
            <a:endParaRPr lang="en-AU" sz="1600" dirty="0"/>
          </a:p>
          <a:p>
            <a:endParaRPr lang="en-AU" sz="1600" dirty="0"/>
          </a:p>
          <a:p>
            <a:r>
              <a:rPr lang="en-AU" sz="1600" dirty="0"/>
              <a:t>Also in the mean time Selecting the value of ITA and THETA is very significant as a large value will cause shortage of similar item and user and again a smaller value will do the opposite.</a:t>
            </a:r>
          </a:p>
        </p:txBody>
      </p:sp>
      <p:pic>
        <p:nvPicPr>
          <p:cNvPr id="5" name="Picture 4">
            <a:extLst>
              <a:ext uri="{FF2B5EF4-FFF2-40B4-BE49-F238E27FC236}">
                <a16:creationId xmlns:a16="http://schemas.microsoft.com/office/drawing/2014/main" id="{8245102D-6BCA-4E1E-B43B-A55B3D9DDEB6}"/>
              </a:ext>
            </a:extLst>
          </p:cNvPr>
          <p:cNvPicPr>
            <a:picLocks noChangeAspect="1"/>
          </p:cNvPicPr>
          <p:nvPr/>
        </p:nvPicPr>
        <p:blipFill>
          <a:blip r:embed="rId4"/>
          <a:stretch>
            <a:fillRect/>
          </a:stretch>
        </p:blipFill>
        <p:spPr>
          <a:xfrm>
            <a:off x="838200" y="4001294"/>
            <a:ext cx="4401164" cy="457264"/>
          </a:xfrm>
          <a:prstGeom prst="rect">
            <a:avLst/>
          </a:prstGeom>
        </p:spPr>
      </p:pic>
      <p:pic>
        <p:nvPicPr>
          <p:cNvPr id="7" name="Picture 6">
            <a:extLst>
              <a:ext uri="{FF2B5EF4-FFF2-40B4-BE49-F238E27FC236}">
                <a16:creationId xmlns:a16="http://schemas.microsoft.com/office/drawing/2014/main" id="{6F02ED13-DF70-4A48-A2BE-B9A979F6FEB3}"/>
              </a:ext>
            </a:extLst>
          </p:cNvPr>
          <p:cNvPicPr>
            <a:picLocks noChangeAspect="1"/>
          </p:cNvPicPr>
          <p:nvPr/>
        </p:nvPicPr>
        <p:blipFill>
          <a:blip r:embed="rId5"/>
          <a:stretch>
            <a:fillRect/>
          </a:stretch>
        </p:blipFill>
        <p:spPr>
          <a:xfrm>
            <a:off x="5239364" y="4034636"/>
            <a:ext cx="4324954" cy="390580"/>
          </a:xfrm>
          <a:prstGeom prst="rect">
            <a:avLst/>
          </a:prstGeom>
        </p:spPr>
      </p:pic>
      <p:pic>
        <p:nvPicPr>
          <p:cNvPr id="10" name="Recorded Sound">
            <a:hlinkClick r:id="" action="ppaction://media"/>
            <a:extLst>
              <a:ext uri="{FF2B5EF4-FFF2-40B4-BE49-F238E27FC236}">
                <a16:creationId xmlns:a16="http://schemas.microsoft.com/office/drawing/2014/main" id="{1E2503AC-66F1-4F41-BCB4-CDECD50C2D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29525" y="244475"/>
            <a:ext cx="2374900" cy="2374900"/>
          </a:xfrm>
          <a:prstGeom prst="rect">
            <a:avLst/>
          </a:prstGeom>
        </p:spPr>
      </p:pic>
    </p:spTree>
    <p:extLst>
      <p:ext uri="{BB962C8B-B14F-4D97-AF65-F5344CB8AC3E}">
        <p14:creationId xmlns:p14="http://schemas.microsoft.com/office/powerpoint/2010/main" val="2016609679"/>
      </p:ext>
    </p:extLst>
  </p:cSld>
  <p:clrMapOvr>
    <a:masterClrMapping/>
  </p:clrMapOvr>
  <mc:AlternateContent xmlns:mc="http://schemas.openxmlformats.org/markup-compatibility/2006" xmlns:p14="http://schemas.microsoft.com/office/powerpoint/2010/main">
    <mc:Choice Requires="p14">
      <p:transition spd="slow" p14:dur="2000" advTm="4052"/>
    </mc:Choice>
    <mc:Fallback xmlns="">
      <p:transition spd="slow" advTm="40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EC090-AF42-453D-B27A-AE233E4D840E}"/>
              </a:ext>
            </a:extLst>
          </p:cNvPr>
          <p:cNvSpPr>
            <a:spLocks noGrp="1"/>
          </p:cNvSpPr>
          <p:nvPr>
            <p:ph type="title"/>
          </p:nvPr>
        </p:nvSpPr>
        <p:spPr/>
        <p:txBody>
          <a:bodyPr/>
          <a:lstStyle/>
          <a:p>
            <a:r>
              <a:rPr lang="en-AU" dirty="0"/>
              <a:t>Drawbacks of Top N Neighbours:</a:t>
            </a:r>
          </a:p>
        </p:txBody>
      </p:sp>
      <p:sp>
        <p:nvSpPr>
          <p:cNvPr id="3" name="Content Placeholder 2">
            <a:extLst>
              <a:ext uri="{FF2B5EF4-FFF2-40B4-BE49-F238E27FC236}">
                <a16:creationId xmlns:a16="http://schemas.microsoft.com/office/drawing/2014/main" id="{AB66A091-5BFC-4FD4-AF97-B87A0E50B38D}"/>
              </a:ext>
            </a:extLst>
          </p:cNvPr>
          <p:cNvSpPr>
            <a:spLocks noGrp="1"/>
          </p:cNvSpPr>
          <p:nvPr>
            <p:ph idx="1"/>
          </p:nvPr>
        </p:nvSpPr>
        <p:spPr/>
        <p:txBody>
          <a:bodyPr>
            <a:normAutofit/>
          </a:bodyPr>
          <a:lstStyle/>
          <a:p>
            <a:r>
              <a:rPr lang="en-AU" sz="1600"/>
              <a:t>As discussed in the previous slide the drawback of algorithms like TOP-N algorithm where we pick a certain value for K neighbours .</a:t>
            </a:r>
          </a:p>
          <a:p>
            <a:r>
              <a:rPr lang="en-AU" sz="1600"/>
              <a:t>While doing this sometimes we may just take more than what is required and sometimes underestimate the k valve. Which can cause a serious flaw in our prediction.</a:t>
            </a:r>
          </a:p>
          <a:p>
            <a:r>
              <a:rPr lang="en-AU" sz="1600"/>
              <a:t>While using the user and item based collaborative filtering we here try to use the item based and user based separately for better approach.</a:t>
            </a:r>
          </a:p>
          <a:p>
            <a:r>
              <a:rPr lang="en-AU" sz="1600"/>
              <a:t>We Combine both in such a way for better result .</a:t>
            </a:r>
          </a:p>
          <a:p>
            <a:r>
              <a:rPr lang="en-AU" sz="1600"/>
              <a:t>Now coming back to the Flaw in Top-N algorithm to overcome this drawback we basically make use of eqn 6 and 7 i.e., the similar user and similar item.</a:t>
            </a:r>
          </a:p>
          <a:p>
            <a:r>
              <a:rPr lang="en-AU" sz="1600"/>
              <a:t>For our best case where we have both similar item and user we use both the information.</a:t>
            </a:r>
          </a:p>
          <a:p>
            <a:endParaRPr lang="en-AU" sz="1600"/>
          </a:p>
          <a:p>
            <a:endParaRPr lang="en-AU" sz="1600" dirty="0"/>
          </a:p>
        </p:txBody>
      </p:sp>
      <p:pic>
        <p:nvPicPr>
          <p:cNvPr id="11" name="Picture 10">
            <a:extLst>
              <a:ext uri="{FF2B5EF4-FFF2-40B4-BE49-F238E27FC236}">
                <a16:creationId xmlns:a16="http://schemas.microsoft.com/office/drawing/2014/main" id="{E799A329-AA86-4164-AAB4-DF433C977122}"/>
              </a:ext>
            </a:extLst>
          </p:cNvPr>
          <p:cNvPicPr>
            <a:picLocks noChangeAspect="1"/>
          </p:cNvPicPr>
          <p:nvPr/>
        </p:nvPicPr>
        <p:blipFill>
          <a:blip r:embed="rId4"/>
          <a:stretch>
            <a:fillRect/>
          </a:stretch>
        </p:blipFill>
        <p:spPr>
          <a:xfrm>
            <a:off x="1037677" y="4762500"/>
            <a:ext cx="4956723" cy="1414463"/>
          </a:xfrm>
          <a:prstGeom prst="rect">
            <a:avLst/>
          </a:prstGeom>
        </p:spPr>
      </p:pic>
      <p:pic>
        <p:nvPicPr>
          <p:cNvPr id="13" name="Recorded Sound">
            <a:hlinkClick r:id="" action="ppaction://media"/>
            <a:extLst>
              <a:ext uri="{FF2B5EF4-FFF2-40B4-BE49-F238E27FC236}">
                <a16:creationId xmlns:a16="http://schemas.microsoft.com/office/drawing/2014/main" id="{EAB7BE67-86FB-4765-9D7D-231297465C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10320" y="365125"/>
            <a:ext cx="1584960" cy="1584960"/>
          </a:xfrm>
          <a:prstGeom prst="rect">
            <a:avLst/>
          </a:prstGeom>
        </p:spPr>
      </p:pic>
    </p:spTree>
    <p:extLst>
      <p:ext uri="{BB962C8B-B14F-4D97-AF65-F5344CB8AC3E}">
        <p14:creationId xmlns:p14="http://schemas.microsoft.com/office/powerpoint/2010/main" val="1362342807"/>
      </p:ext>
    </p:extLst>
  </p:cSld>
  <p:clrMapOvr>
    <a:masterClrMapping/>
  </p:clrMapOvr>
  <mc:AlternateContent xmlns:mc="http://schemas.openxmlformats.org/markup-compatibility/2006" xmlns:p14="http://schemas.microsoft.com/office/powerpoint/2010/main">
    <mc:Choice Requires="p14">
      <p:transition spd="slow" p14:dur="2000" advTm="1974"/>
    </mc:Choice>
    <mc:Fallback xmlns="">
      <p:transition spd="slow" advTm="19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3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F9FE0-9FD0-466B-A76A-7ACB9144876D}"/>
              </a:ext>
            </a:extLst>
          </p:cNvPr>
          <p:cNvSpPr>
            <a:spLocks noGrp="1"/>
          </p:cNvSpPr>
          <p:nvPr>
            <p:ph type="title"/>
          </p:nvPr>
        </p:nvSpPr>
        <p:spPr/>
        <p:txBody>
          <a:bodyPr>
            <a:normAutofit/>
          </a:bodyPr>
          <a:lstStyle/>
          <a:p>
            <a:r>
              <a:rPr lang="en-AU" sz="3200" dirty="0"/>
              <a:t>How does the EMDP tackle Missing values efficiently:</a:t>
            </a:r>
          </a:p>
        </p:txBody>
      </p:sp>
      <p:sp>
        <p:nvSpPr>
          <p:cNvPr id="3" name="Content Placeholder 2">
            <a:extLst>
              <a:ext uri="{FF2B5EF4-FFF2-40B4-BE49-F238E27FC236}">
                <a16:creationId xmlns:a16="http://schemas.microsoft.com/office/drawing/2014/main" id="{B67A7601-7BCA-40A8-8047-A884E20083A2}"/>
              </a:ext>
            </a:extLst>
          </p:cNvPr>
          <p:cNvSpPr>
            <a:spLocks noGrp="1"/>
          </p:cNvSpPr>
          <p:nvPr>
            <p:ph idx="1"/>
          </p:nvPr>
        </p:nvSpPr>
        <p:spPr/>
        <p:txBody>
          <a:bodyPr>
            <a:normAutofit/>
          </a:bodyPr>
          <a:lstStyle/>
          <a:p>
            <a:pPr>
              <a:buFont typeface="Wingdings" panose="05000000000000000000" pitchFamily="2" charset="2"/>
              <a:buChar char="v"/>
            </a:pPr>
            <a:r>
              <a:rPr lang="en-AU" sz="2000" dirty="0"/>
              <a:t>Similar neighbour selection.</a:t>
            </a:r>
          </a:p>
          <a:p>
            <a:pPr>
              <a:buFont typeface="Wingdings" panose="05000000000000000000" pitchFamily="2" charset="2"/>
              <a:buChar char="v"/>
            </a:pPr>
            <a:r>
              <a:rPr lang="en-AU" sz="2000" dirty="0"/>
              <a:t>More precisely making use of all the given information of what we have .</a:t>
            </a:r>
          </a:p>
          <a:p>
            <a:pPr>
              <a:buFont typeface="Wingdings" panose="05000000000000000000" pitchFamily="2" charset="2"/>
              <a:buChar char="v"/>
            </a:pPr>
            <a:r>
              <a:rPr lang="en-AU" sz="2000" dirty="0"/>
              <a:t>Providing for exclusive conditions to predict missing values.</a:t>
            </a:r>
          </a:p>
          <a:p>
            <a:pPr>
              <a:buFont typeface="Wingdings" panose="05000000000000000000" pitchFamily="2" charset="2"/>
              <a:buChar char="v"/>
            </a:pPr>
            <a:r>
              <a:rPr lang="en-AU" sz="2000" dirty="0"/>
              <a:t>Example: even If we don’t have a similar item we make use of the information of similar user to find the missing data.</a:t>
            </a:r>
          </a:p>
          <a:p>
            <a:pPr>
              <a:buFont typeface="Wingdings" panose="05000000000000000000" pitchFamily="2" charset="2"/>
              <a:buChar char="v"/>
            </a:pPr>
            <a:r>
              <a:rPr lang="en-AU" sz="2000" dirty="0"/>
              <a:t>Hence very effective and efficient :</a:t>
            </a:r>
          </a:p>
        </p:txBody>
      </p:sp>
      <p:pic>
        <p:nvPicPr>
          <p:cNvPr id="4" name="Recorded Sound">
            <a:hlinkClick r:id="" action="ppaction://media"/>
            <a:extLst>
              <a:ext uri="{FF2B5EF4-FFF2-40B4-BE49-F238E27FC236}">
                <a16:creationId xmlns:a16="http://schemas.microsoft.com/office/drawing/2014/main" id="{3ADB1D6C-8560-4FA7-A2CF-B46CB2E955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77425" y="1027906"/>
            <a:ext cx="1250950" cy="1250950"/>
          </a:xfrm>
          <a:prstGeom prst="rect">
            <a:avLst/>
          </a:prstGeom>
        </p:spPr>
      </p:pic>
    </p:spTree>
    <p:extLst>
      <p:ext uri="{BB962C8B-B14F-4D97-AF65-F5344CB8AC3E}">
        <p14:creationId xmlns:p14="http://schemas.microsoft.com/office/powerpoint/2010/main" val="122019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3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E722E2-738B-4DAA-A895-28F7F1A87339}"/>
              </a:ext>
            </a:extLst>
          </p:cNvPr>
          <p:cNvSpPr>
            <a:spLocks noGrp="1"/>
          </p:cNvSpPr>
          <p:nvPr>
            <p:ph type="title"/>
          </p:nvPr>
        </p:nvSpPr>
        <p:spPr>
          <a:xfrm>
            <a:off x="643467" y="321734"/>
            <a:ext cx="10905066" cy="1135737"/>
          </a:xfrm>
        </p:spPr>
        <p:txBody>
          <a:bodyPr>
            <a:normAutofit fontScale="90000"/>
          </a:bodyPr>
          <a:lstStyle/>
          <a:p>
            <a:r>
              <a:rPr lang="en-AU" sz="2400" b="1" dirty="0"/>
              <a:t>Implementation</a:t>
            </a:r>
            <a:r>
              <a:rPr lang="en-AU" sz="2400" dirty="0"/>
              <a:t> </a:t>
            </a:r>
            <a:r>
              <a:rPr lang="en-AU" sz="2400" b="1" dirty="0"/>
              <a:t>of </a:t>
            </a:r>
            <a:r>
              <a:rPr lang="en-US" sz="2400" b="1" dirty="0"/>
              <a:t>Effective Missing Data Prediction for Collaborative Filtering step by step:</a:t>
            </a:r>
            <a:br>
              <a:rPr lang="en-AU" sz="3600" dirty="0"/>
            </a:br>
            <a:endParaRPr lang="en-AU" sz="3600" dirty="0"/>
          </a:p>
        </p:txBody>
      </p:sp>
      <p:sp>
        <p:nvSpPr>
          <p:cNvPr id="3" name="Content Placeholder 2">
            <a:extLst>
              <a:ext uri="{FF2B5EF4-FFF2-40B4-BE49-F238E27FC236}">
                <a16:creationId xmlns:a16="http://schemas.microsoft.com/office/drawing/2014/main" id="{6EE8D105-663E-4FA0-BDB6-E2372FEFC0C4}"/>
              </a:ext>
            </a:extLst>
          </p:cNvPr>
          <p:cNvSpPr>
            <a:spLocks noGrp="1"/>
          </p:cNvSpPr>
          <p:nvPr>
            <p:ph idx="1"/>
          </p:nvPr>
        </p:nvSpPr>
        <p:spPr>
          <a:xfrm>
            <a:off x="643469" y="1782981"/>
            <a:ext cx="4008384" cy="4393982"/>
          </a:xfrm>
        </p:spPr>
        <p:txBody>
          <a:bodyPr>
            <a:normAutofit/>
          </a:bodyPr>
          <a:lstStyle/>
          <a:p>
            <a:r>
              <a:rPr lang="en-AU" sz="2000" b="1" dirty="0"/>
              <a:t>Basically we start with calculating the PCC :</a:t>
            </a:r>
          </a:p>
          <a:p>
            <a:r>
              <a:rPr lang="en-AU" sz="2000" b="1" dirty="0"/>
              <a:t>For both users and items :</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A086D960-CA42-4C36-8D19-DED94FF995EF}"/>
              </a:ext>
            </a:extLst>
          </p:cNvPr>
          <p:cNvPicPr>
            <a:picLocks noChangeAspect="1"/>
          </p:cNvPicPr>
          <p:nvPr/>
        </p:nvPicPr>
        <p:blipFill>
          <a:blip r:embed="rId4"/>
          <a:stretch>
            <a:fillRect/>
          </a:stretch>
        </p:blipFill>
        <p:spPr>
          <a:xfrm>
            <a:off x="5295319" y="2218269"/>
            <a:ext cx="6253211" cy="1469504"/>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7572495A-ABBE-4F3C-B1C0-ECA8869EF9C2}"/>
              </a:ext>
            </a:extLst>
          </p:cNvPr>
          <p:cNvPicPr>
            <a:picLocks noChangeAspect="1"/>
          </p:cNvPicPr>
          <p:nvPr/>
        </p:nvPicPr>
        <p:blipFill>
          <a:blip r:embed="rId5"/>
          <a:stretch>
            <a:fillRect/>
          </a:stretch>
        </p:blipFill>
        <p:spPr>
          <a:xfrm>
            <a:off x="5295320" y="4422602"/>
            <a:ext cx="6253212" cy="1360074"/>
          </a:xfrm>
          <a:prstGeom prst="rect">
            <a:avLst/>
          </a:prstGeom>
        </p:spPr>
      </p:pic>
      <p:pic>
        <p:nvPicPr>
          <p:cNvPr id="9" name="Recorded Sound">
            <a:hlinkClick r:id="" action="ppaction://media"/>
            <a:extLst>
              <a:ext uri="{FF2B5EF4-FFF2-40B4-BE49-F238E27FC236}">
                <a16:creationId xmlns:a16="http://schemas.microsoft.com/office/drawing/2014/main" id="{ED04E443-346D-4B05-BE8F-E282BF0E43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4060" y="2946754"/>
            <a:ext cx="1793875" cy="1793875"/>
          </a:xfrm>
          <a:prstGeom prst="rect">
            <a:avLst/>
          </a:prstGeom>
        </p:spPr>
      </p:pic>
    </p:spTree>
    <p:extLst>
      <p:ext uri="{BB962C8B-B14F-4D97-AF65-F5344CB8AC3E}">
        <p14:creationId xmlns:p14="http://schemas.microsoft.com/office/powerpoint/2010/main" val="301274040"/>
      </p:ext>
    </p:extLst>
  </p:cSld>
  <p:clrMapOvr>
    <a:masterClrMapping/>
  </p:clrMapOvr>
  <mc:AlternateContent xmlns:mc="http://schemas.openxmlformats.org/markup-compatibility/2006" xmlns:p14="http://schemas.microsoft.com/office/powerpoint/2010/main">
    <mc:Choice Requires="p14">
      <p:transition spd="slow" p14:dur="2000" advTm="712"/>
    </mc:Choice>
    <mc:Fallback xmlns="">
      <p:transition spd="slow" advTm="7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A4CDF1-479E-4480-AEB1-A589E242AC96}"/>
              </a:ext>
            </a:extLst>
          </p:cNvPr>
          <p:cNvSpPr>
            <a:spLocks noGrp="1"/>
          </p:cNvSpPr>
          <p:nvPr>
            <p:ph idx="1"/>
          </p:nvPr>
        </p:nvSpPr>
        <p:spPr/>
        <p:txBody>
          <a:bodyPr>
            <a:normAutofit/>
          </a:bodyPr>
          <a:lstStyle/>
          <a:p>
            <a:r>
              <a:rPr lang="en-AU" sz="1800" dirty="0"/>
              <a:t>Now we simply find the significance weighting of both the user and item:</a:t>
            </a:r>
          </a:p>
          <a:p>
            <a:endParaRPr lang="en-AU" sz="1800" dirty="0"/>
          </a:p>
        </p:txBody>
      </p:sp>
      <p:pic>
        <p:nvPicPr>
          <p:cNvPr id="4" name="Picture 3">
            <a:extLst>
              <a:ext uri="{FF2B5EF4-FFF2-40B4-BE49-F238E27FC236}">
                <a16:creationId xmlns:a16="http://schemas.microsoft.com/office/drawing/2014/main" id="{ED919C4A-A542-4931-9A27-9FBD73A7BDCB}"/>
              </a:ext>
            </a:extLst>
          </p:cNvPr>
          <p:cNvPicPr>
            <a:picLocks noChangeAspect="1"/>
          </p:cNvPicPr>
          <p:nvPr/>
        </p:nvPicPr>
        <p:blipFill>
          <a:blip r:embed="rId4"/>
          <a:stretch>
            <a:fillRect/>
          </a:stretch>
        </p:blipFill>
        <p:spPr>
          <a:xfrm>
            <a:off x="2167011" y="2760953"/>
            <a:ext cx="6112634" cy="668047"/>
          </a:xfrm>
          <a:prstGeom prst="rect">
            <a:avLst/>
          </a:prstGeom>
        </p:spPr>
      </p:pic>
      <p:pic>
        <p:nvPicPr>
          <p:cNvPr id="5" name="Picture 4">
            <a:extLst>
              <a:ext uri="{FF2B5EF4-FFF2-40B4-BE49-F238E27FC236}">
                <a16:creationId xmlns:a16="http://schemas.microsoft.com/office/drawing/2014/main" id="{46B0AE5E-8D5B-4022-8E5F-1EAA70B57D8C}"/>
              </a:ext>
            </a:extLst>
          </p:cNvPr>
          <p:cNvPicPr>
            <a:picLocks noChangeAspect="1"/>
          </p:cNvPicPr>
          <p:nvPr/>
        </p:nvPicPr>
        <p:blipFill>
          <a:blip r:embed="rId5"/>
          <a:stretch>
            <a:fillRect/>
          </a:stretch>
        </p:blipFill>
        <p:spPr>
          <a:xfrm>
            <a:off x="2167011" y="3831629"/>
            <a:ext cx="6112634" cy="577304"/>
          </a:xfrm>
          <a:prstGeom prst="rect">
            <a:avLst/>
          </a:prstGeom>
        </p:spPr>
      </p:pic>
      <p:pic>
        <p:nvPicPr>
          <p:cNvPr id="6" name="Recorded Sound">
            <a:hlinkClick r:id="" action="ppaction://media"/>
            <a:extLst>
              <a:ext uri="{FF2B5EF4-FFF2-40B4-BE49-F238E27FC236}">
                <a16:creationId xmlns:a16="http://schemas.microsoft.com/office/drawing/2014/main" id="{8AFA7F76-1B74-4E46-9582-23ACD61976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10550" y="751141"/>
            <a:ext cx="1374775" cy="1374775"/>
          </a:xfrm>
          <a:prstGeom prst="rect">
            <a:avLst/>
          </a:prstGeom>
        </p:spPr>
      </p:pic>
    </p:spTree>
    <p:extLst>
      <p:ext uri="{BB962C8B-B14F-4D97-AF65-F5344CB8AC3E}">
        <p14:creationId xmlns:p14="http://schemas.microsoft.com/office/powerpoint/2010/main" val="3689950568"/>
      </p:ext>
    </p:extLst>
  </p:cSld>
  <p:clrMapOvr>
    <a:masterClrMapping/>
  </p:clrMapOvr>
  <mc:AlternateContent xmlns:mc="http://schemas.openxmlformats.org/markup-compatibility/2006" xmlns:p14="http://schemas.microsoft.com/office/powerpoint/2010/main">
    <mc:Choice Requires="p14">
      <p:transition spd="slow" p14:dur="2000" advTm="179"/>
    </mc:Choice>
    <mc:Fallback xmlns="">
      <p:transition spd="slow" advTm="1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72991B5E2A364B820CDA7F1680A7DD" ma:contentTypeVersion="14" ma:contentTypeDescription="Create a new document." ma:contentTypeScope="" ma:versionID="ef5b407854c86b8c0eb251cbff5be6e5">
  <xsd:schema xmlns:xsd="http://www.w3.org/2001/XMLSchema" xmlns:xs="http://www.w3.org/2001/XMLSchema" xmlns:p="http://schemas.microsoft.com/office/2006/metadata/properties" xmlns:ns3="153a8fff-24af-48a0-9fa8-8e7877758dc7" xmlns:ns4="5a53758e-1963-48ac-88a5-9988fcab7efd" targetNamespace="http://schemas.microsoft.com/office/2006/metadata/properties" ma:root="true" ma:fieldsID="f2875dda045b0d28db35951e4439cbbe" ns3:_="" ns4:_="">
    <xsd:import namespace="153a8fff-24af-48a0-9fa8-8e7877758dc7"/>
    <xsd:import namespace="5a53758e-1963-48ac-88a5-9988fcab7ef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OCR"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3a8fff-24af-48a0-9fa8-8e7877758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53758e-1963-48ac-88a5-9988fcab7ef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1DBB24-FEAD-4C8A-B9DE-D6EFAD3B6FC5}">
  <ds:schemaRefs>
    <ds:schemaRef ds:uri="153a8fff-24af-48a0-9fa8-8e7877758dc7"/>
    <ds:schemaRef ds:uri="5a53758e-1963-48ac-88a5-9988fcab7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B3AA09-51AC-4F60-8108-7D40ABECF5C6}">
  <ds:schemaRefs>
    <ds:schemaRef ds:uri="http://schemas.microsoft.com/sharepoint/v3/contenttype/forms"/>
  </ds:schemaRefs>
</ds:datastoreItem>
</file>

<file path=customXml/itemProps3.xml><?xml version="1.0" encoding="utf-8"?>
<ds:datastoreItem xmlns:ds="http://schemas.openxmlformats.org/officeDocument/2006/customXml" ds:itemID="{5BDE478B-85F5-4E86-8965-2818D4E5A3C9}">
  <ds:schemaRefs>
    <ds:schemaRef ds:uri="153a8fff-24af-48a0-9fa8-8e7877758dc7"/>
    <ds:schemaRef ds:uri="5a53758e-1963-48ac-88a5-9988fcab7e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1198</TotalTime>
  <Words>1104</Words>
  <Application>Microsoft Office PowerPoint</Application>
  <PresentationFormat>Widescreen</PresentationFormat>
  <Paragraphs>65</Paragraphs>
  <Slides>12</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 Theme</vt:lpstr>
      <vt:lpstr>Effective Missing Data Prediction for Collaborative Filtering</vt:lpstr>
      <vt:lpstr>A brief information of  solution from the report:</vt:lpstr>
      <vt:lpstr> Approaches discussed in the Report:</vt:lpstr>
      <vt:lpstr>Significance weight computation:</vt:lpstr>
      <vt:lpstr>Similar Neighbour selection:</vt:lpstr>
      <vt:lpstr>Drawbacks of Top N Neighbours:</vt:lpstr>
      <vt:lpstr>How does the EMDP tackle Missing values efficiently:</vt:lpstr>
      <vt:lpstr>Implementation of Effective Missing Data Prediction for Collaborative Filtering step by step: </vt:lpstr>
      <vt:lpstr>PowerPoint Presentation</vt:lpstr>
      <vt:lpstr>Here of we start the main frame work of the Algorithm provided.</vt:lpstr>
      <vt:lpstr>Prediction of missing values: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Pradhan</dc:creator>
  <cp:lastModifiedBy>Karan Pradhan</cp:lastModifiedBy>
  <cp:revision>3</cp:revision>
  <dcterms:created xsi:type="dcterms:W3CDTF">2021-06-12T17:10:32Z</dcterms:created>
  <dcterms:modified xsi:type="dcterms:W3CDTF">2023-04-26T01:29:31Z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0x0101002C72991B5E2A364B820CDA7F1680A7DD</vt:lpwstr>
  </property>
</Properties>
</file>